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98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26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71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9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394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636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59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94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70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202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A2B4-0AE5-4911-9B9B-2E15A4AA6263}" type="datetimeFigureOut">
              <a:rPr lang="es-ES" smtClean="0"/>
              <a:t>06/03/2017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8FDA-B8FB-464F-A0E9-077500B463E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94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576063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s-ES_tradn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ESTADISTICA Y PROBABILIDAD</a:t>
            </a:r>
            <a:endParaRPr lang="es-ES" sz="2800" b="1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704856" cy="504056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PERIODO:</a:t>
            </a:r>
            <a:r>
              <a:rPr lang="es-ES" sz="2400" b="1" dirty="0" smtClean="0">
                <a:solidFill>
                  <a:srgbClr val="00B050"/>
                </a:solidFill>
              </a:rPr>
              <a:t>  Uno</a:t>
            </a:r>
          </a:p>
          <a:p>
            <a:pPr marL="457200" indent="-457200" algn="l">
              <a:buAutoNum type="arabicPeriod"/>
            </a:pP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INDICADORES </a:t>
            </a:r>
            <a:r>
              <a:rPr lang="es-C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</a:t>
            </a: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DESEMPEÑO: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49288" lvl="0" indent="-285750" algn="l">
              <a:buFont typeface="Wingdings" pitchFamily="2" charset="2"/>
              <a:buChar char="ü"/>
            </a:pP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Elabora tablas </a:t>
            </a: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</a:rPr>
              <a:t>para </a:t>
            </a: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analizar el comportamiento de los datos recolectados.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649288" lvl="0" indent="-285750" algn="l">
              <a:buFont typeface="Wingdings" pitchFamily="2" charset="2"/>
              <a:buChar char="ü"/>
            </a:pP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Utiliza </a:t>
            </a: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</a:rPr>
              <a:t>representaciones adecuadas </a:t>
            </a: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para </a:t>
            </a: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</a:rPr>
              <a:t>indicar </a:t>
            </a: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los datos </a:t>
            </a:r>
            <a:endParaRPr lang="es-ES_tradnl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49288" lvl="0" indent="-285750" algn="l">
              <a:buFont typeface="Wingdings" pitchFamily="2" charset="2"/>
              <a:buChar char="ü"/>
            </a:pP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</a:rPr>
              <a:t>Realiza </a:t>
            </a: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análisis de tablas que relacionan variables.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649288" lvl="0" indent="-285750" algn="l">
              <a:buFont typeface="Wingdings" pitchFamily="2" charset="2"/>
              <a:buChar char="ü"/>
            </a:pP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Asume con responsabilidad el desarrollo y presentación de las guías.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649288" indent="-285750" algn="l">
              <a:buFont typeface="Wingdings" pitchFamily="2" charset="2"/>
              <a:buChar char="ü"/>
            </a:pP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Valora el trabajo </a:t>
            </a:r>
            <a:r>
              <a:rPr lang="es-ES_tradnl" sz="2400" dirty="0" smtClean="0">
                <a:solidFill>
                  <a:schemeClr val="accent3">
                    <a:lumMod val="75000"/>
                  </a:schemeClr>
                </a:solidFill>
              </a:rPr>
              <a:t>individual y en </a:t>
            </a:r>
            <a:r>
              <a:rPr lang="es-ES_tradnl" sz="2400" dirty="0">
                <a:solidFill>
                  <a:schemeClr val="accent3">
                    <a:lumMod val="75000"/>
                  </a:schemeClr>
                </a:solidFill>
              </a:rPr>
              <a:t>equipo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r>
              <a:rPr lang="es-ES" sz="1000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rgbClr val="00B050"/>
                </a:solidFill>
              </a:rPr>
              <a:t>4.3 </a:t>
            </a:r>
            <a:r>
              <a:rPr lang="es-ES" sz="2400" b="1" dirty="0" smtClean="0">
                <a:solidFill>
                  <a:srgbClr val="00B050"/>
                </a:solidFill>
              </a:rPr>
              <a:t>MARCO MUESTRAL</a:t>
            </a:r>
          </a:p>
          <a:p>
            <a:pPr marL="263525" indent="0" algn="just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En la mayoría de los casos la población es muy grande, para realizarle la entrevista, la encuesta o la investigación, por ello se procede a seleccionar una parte de la población.  Por lo tanto, el marco muestral es una parte de la población que va hacer estudiada.</a:t>
            </a:r>
          </a:p>
          <a:p>
            <a:pPr marL="263525" indent="0" algn="just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63525" indent="0" algn="just">
              <a:buNone/>
            </a:pP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63525" indent="0" algn="just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63525" indent="0" algn="just">
              <a:buNone/>
            </a:pP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63525" indent="0" algn="just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263525" indent="0" algn="just">
              <a:buNone/>
            </a:pP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             población					</a:t>
            </a:r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</a:rPr>
              <a:t>Marco muestral</a:t>
            </a:r>
          </a:p>
          <a:p>
            <a:pPr marL="263525" indent="0" algn="just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2520280" cy="167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2376264" cy="170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92499"/>
            <a:ext cx="1696653" cy="114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izquierda y derecha"/>
          <p:cNvSpPr/>
          <p:nvPr/>
        </p:nvSpPr>
        <p:spPr>
          <a:xfrm rot="19548020">
            <a:off x="5724127" y="4191270"/>
            <a:ext cx="1152128" cy="288032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99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Anotaciones sobre el marco muestral:</a:t>
            </a:r>
          </a:p>
          <a:p>
            <a:pPr>
              <a:buFont typeface="Arial" charset="0"/>
              <a:buChar char="•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 marco muestral y la población son iguales si.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 typeface="Arial" charset="0"/>
              <a:buChar char="•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El marco muestal y la población son diferentes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69" y="1628799"/>
            <a:ext cx="3806775" cy="20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81664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81664"/>
            <a:ext cx="2647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2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Ejemplo:</a:t>
            </a:r>
          </a:p>
          <a:p>
            <a:pPr marL="457200" indent="-457200" algn="just">
              <a:buAutoNum type="alphaLcParenR"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En la institución Ángela Restrepo Moreno se va a determinar la estatura de los estudiantes de los grados sextos.</a:t>
            </a: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La población esta dada por: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			Los estudiantes de La IEARM.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El marco muestral seria: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			Los estudiantes del grado sexto.</a:t>
            </a:r>
          </a:p>
          <a:p>
            <a:pPr marL="0" indent="0" algn="just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b) Escriba tres ejemplos donde especifique para cada caso la población y el marco muestral</a:t>
            </a:r>
          </a:p>
          <a:p>
            <a:pPr marL="0" indent="0" algn="just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801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 marL="0" lvl="1" indent="0">
              <a:buNone/>
            </a:pPr>
            <a:r>
              <a:rPr lang="es-CO" sz="2400" b="1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4.4 MUESTRA.</a:t>
            </a:r>
            <a:endParaRPr lang="es-ES" sz="2400" b="1" dirty="0" smtClean="0">
              <a:solidFill>
                <a:srgbClr val="00B050"/>
              </a:solidFill>
              <a:effectLst>
                <a:glow>
                  <a:srgbClr val="000000"/>
                </a:glow>
                <a:outerShdw blurRad="41275" dist="20320" dir="1800000" algn="tl">
                  <a:srgbClr val="000000">
                    <a:alpha val="40000"/>
                  </a:srgbClr>
                </a:outerShdw>
                <a:reflection stA="0" endPos="0" fadeDir="0" sx="0" sy="0"/>
              </a:effectLst>
            </a:endParaRPr>
          </a:p>
          <a:p>
            <a:pPr marL="269875" indent="0" algn="just">
              <a:buNone/>
            </a:pP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un subconjunto de una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del marco muestral, donde cada uno de sus elementos se escogen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al azar.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 Se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recurre a la muestra cuando e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marco muestral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 seleccionado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aun muy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grande, por lo tanto se debe tomar un grupo de elementos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del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marco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muestral para realizar el estudio estadístico.</a:t>
            </a:r>
          </a:p>
          <a:p>
            <a:pPr marL="0" indent="0" algn="just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2657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55585"/>
            <a:ext cx="21305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H="1">
            <a:off x="5180658" y="4149080"/>
            <a:ext cx="1767606" cy="570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5333058" y="4301480"/>
            <a:ext cx="1767606" cy="570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5485458" y="4453880"/>
            <a:ext cx="1767606" cy="570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5637858" y="4606280"/>
            <a:ext cx="1767606" cy="570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790258" y="4758680"/>
            <a:ext cx="1767606" cy="570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5051863" y="4226290"/>
            <a:ext cx="2481808" cy="83640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4932040" y="4159386"/>
            <a:ext cx="2461158" cy="7126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4932040" y="4447195"/>
            <a:ext cx="2721455" cy="88208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Ejemplo:</a:t>
            </a:r>
          </a:p>
          <a:p>
            <a:pPr marL="457200" indent="-457200" algn="just">
              <a:buAutoNum type="alphaLcParenR"/>
            </a:pPr>
            <a:r>
              <a:rPr lang="es-CO" sz="2000" dirty="0">
                <a:solidFill>
                  <a:srgbClr val="00B050"/>
                </a:solidFill>
              </a:rPr>
              <a:t>En la institución </a:t>
            </a:r>
            <a:r>
              <a:rPr lang="es-CO" sz="2000" dirty="0" smtClean="0">
                <a:solidFill>
                  <a:srgbClr val="00B050"/>
                </a:solidFill>
              </a:rPr>
              <a:t>José María Córdoba </a:t>
            </a:r>
            <a:r>
              <a:rPr lang="es-CO" sz="2000" dirty="0">
                <a:solidFill>
                  <a:srgbClr val="00B050"/>
                </a:solidFill>
              </a:rPr>
              <a:t>se va a determinar </a:t>
            </a:r>
            <a:r>
              <a:rPr lang="es-CO" sz="2000" dirty="0" smtClean="0">
                <a:solidFill>
                  <a:srgbClr val="00B050"/>
                </a:solidFill>
              </a:rPr>
              <a:t>el número de hermano de </a:t>
            </a:r>
            <a:r>
              <a:rPr lang="es-CO" sz="2000" dirty="0">
                <a:solidFill>
                  <a:srgbClr val="00B050"/>
                </a:solidFill>
              </a:rPr>
              <a:t>los estudiantes de los grados </a:t>
            </a:r>
            <a:r>
              <a:rPr lang="es-CO" sz="2000" dirty="0" smtClean="0">
                <a:solidFill>
                  <a:srgbClr val="00B050"/>
                </a:solidFill>
              </a:rPr>
              <a:t>octavo para hacer una estudio estadístico, para ello se selecciona 30 estudiantes del grado octavo dos.</a:t>
            </a:r>
          </a:p>
          <a:p>
            <a:pPr marL="0" indent="0" algn="just">
              <a:buNone/>
            </a:pPr>
            <a:endParaRPr lang="es-CO" sz="2000" dirty="0">
              <a:solidFill>
                <a:srgbClr val="00B050"/>
              </a:solidFill>
            </a:endParaRP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000" dirty="0">
                <a:solidFill>
                  <a:schemeClr val="accent3">
                    <a:lumMod val="50000"/>
                  </a:schemeClr>
                </a:solidFill>
              </a:rPr>
              <a:t>La</a:t>
            </a:r>
            <a:r>
              <a:rPr lang="es-CO" sz="2000" b="1" dirty="0">
                <a:solidFill>
                  <a:schemeClr val="accent3">
                    <a:lumMod val="50000"/>
                  </a:schemeClr>
                </a:solidFill>
              </a:rPr>
              <a:t> población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esta dada por: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Los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estudiantes de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institución José María Córdoba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CO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El </a:t>
            </a:r>
            <a:r>
              <a:rPr lang="es-CO" sz="2000" b="1" dirty="0">
                <a:solidFill>
                  <a:schemeClr val="accent3">
                    <a:lumMod val="50000"/>
                  </a:schemeClr>
                </a:solidFill>
              </a:rPr>
              <a:t>marco muestral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serian:</a:t>
            </a:r>
            <a:endParaRPr lang="es-CO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                 Los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estudiantes del grado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octavo.</a:t>
            </a:r>
            <a:endParaRPr lang="es-CO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901700" indent="-363538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La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muestra</a:t>
            </a:r>
            <a:r>
              <a:rPr lang="es-E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es:</a:t>
            </a:r>
          </a:p>
          <a:p>
            <a:pPr marL="0" indent="0">
              <a:buNone/>
            </a:pPr>
            <a:r>
              <a:rPr lang="es-ES" sz="2000" dirty="0" smtClean="0"/>
              <a:t>		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30 estudiantes del grado octavo dos </a:t>
            </a:r>
            <a:r>
              <a:rPr lang="es-ES" sz="2000" dirty="0" smtClean="0"/>
              <a:t>		</a:t>
            </a: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734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Ejemplo:</a:t>
            </a:r>
          </a:p>
          <a:p>
            <a:pPr marL="0" indent="0" algn="just">
              <a:buNone/>
            </a:pPr>
            <a:r>
              <a:rPr lang="es-CO" sz="2400" dirty="0" smtClean="0">
                <a:solidFill>
                  <a:srgbClr val="00B050"/>
                </a:solidFill>
              </a:rPr>
              <a:t>b) En el barrio la pradera del corregimiento San Antonio de Prado se van a censar las razas de perros, para ello se seleccionan </a:t>
            </a:r>
            <a:r>
              <a:rPr lang="es-CO" sz="2400" dirty="0">
                <a:solidFill>
                  <a:srgbClr val="00B050"/>
                </a:solidFill>
              </a:rPr>
              <a:t>30 </a:t>
            </a:r>
            <a:r>
              <a:rPr lang="es-CO" sz="2400" dirty="0" smtClean="0">
                <a:solidFill>
                  <a:srgbClr val="00B050"/>
                </a:solidFill>
              </a:rPr>
              <a:t>apartamentos de la unidad residencial Manantiales.</a:t>
            </a:r>
            <a:endParaRPr lang="es-CO" sz="2400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rgbClr val="00B050"/>
              </a:solidFill>
            </a:endParaRP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>oblación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s-CO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	            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Los perros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del corregimiento San Antonio de Prado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CO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901700" indent="-360363" algn="just">
              <a:buFont typeface="Wingdings" pitchFamily="2" charset="2"/>
              <a:buChar char="Ø"/>
            </a:pPr>
            <a:r>
              <a:rPr lang="es-CO" sz="2400" b="1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</a:rPr>
              <a:t>arco muestral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		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Perros que hay en la unidad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residencial Manantiales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901700" indent="-363538">
              <a:buFont typeface="Wingdings" pitchFamily="2" charset="2"/>
              <a:buChar char="Ø"/>
            </a:pP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La</a:t>
            </a:r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</a:rPr>
              <a:t>muestra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/>
              <a:t>		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Los perros de los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30 apartamentos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518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ACTIVIDAD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Título: </a:t>
            </a:r>
            <a:r>
              <a:rPr lang="es-ES" sz="2000" dirty="0" smtClean="0"/>
              <a:t>                          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Población, marco muestral y muestra.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Número de actividad:  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# 5.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Enunciado:</a:t>
            </a:r>
          </a:p>
          <a:p>
            <a:pPr lvl="0">
              <a:buFont typeface="+mj-lt"/>
              <a:buAutoNum type="arabicPeriod"/>
            </a:pPr>
            <a:r>
              <a:rPr lang="es-CO" sz="1800" b="1" dirty="0" smtClean="0"/>
              <a:t>Escribo </a:t>
            </a:r>
            <a:r>
              <a:rPr lang="es-CO" sz="1800" b="1" dirty="0"/>
              <a:t>tres ejemplos e identifico la población, </a:t>
            </a:r>
            <a:r>
              <a:rPr lang="es-CO" sz="1800" b="1" dirty="0" smtClean="0"/>
              <a:t>el marco muestral y la muestra.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 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</a:t>
            </a:r>
          </a:p>
          <a:p>
            <a:pPr marL="363538" lvl="0" indent="-363538">
              <a:buAutoNum type="arabicPeriod" startAt="2"/>
            </a:pPr>
            <a:r>
              <a:rPr lang="es-CO" sz="1800" b="1" dirty="0" smtClean="0"/>
              <a:t>En </a:t>
            </a:r>
            <a:r>
              <a:rPr lang="es-CO" sz="1800" b="1" dirty="0"/>
              <a:t>el siguiente ejercicio identifico la </a:t>
            </a:r>
            <a:r>
              <a:rPr lang="es-CO" sz="1800" b="1" dirty="0" smtClean="0"/>
              <a:t>población, </a:t>
            </a:r>
            <a:r>
              <a:rPr lang="es-CO" sz="1800" b="1" dirty="0"/>
              <a:t>el marco muestral</a:t>
            </a:r>
            <a:r>
              <a:rPr lang="es-CO" sz="1800" b="1" dirty="0" smtClean="0"/>
              <a:t> </a:t>
            </a:r>
            <a:r>
              <a:rPr lang="es-CO" sz="1800" b="1" dirty="0"/>
              <a:t>y la muestra: Se va a efectuar una campaña de vacunación </a:t>
            </a:r>
            <a:r>
              <a:rPr lang="es-CO" sz="1800" b="1" dirty="0" smtClean="0"/>
              <a:t>felina en el barrio guayabal, </a:t>
            </a:r>
            <a:r>
              <a:rPr lang="es-CO" sz="1800" b="1" dirty="0"/>
              <a:t>para lo cual se seleccionan 300 felinos </a:t>
            </a:r>
            <a:r>
              <a:rPr lang="es-CO" sz="1800" b="1" dirty="0" smtClean="0"/>
              <a:t>de la unidad altos de Aragón.</a:t>
            </a:r>
          </a:p>
          <a:p>
            <a:pPr marL="363538" lvl="0" indent="-363538">
              <a:buAutoNum type="arabicPeriod" startAt="2"/>
            </a:pPr>
            <a:r>
              <a:rPr lang="es-CO" sz="1800" b="1" dirty="0" smtClean="0"/>
              <a:t>De un ejemplo donde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La población y el marco muestral sean el mismo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El marco muestral y la muestra sean la misma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La población, el marco muestral y la muestra sean los mismos.</a:t>
            </a:r>
            <a:endParaRPr lang="es-ES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Fecha de entrega: ___ de </a:t>
            </a:r>
            <a:r>
              <a:rPr lang="es-ES" sz="2000" b="1" u="sng" dirty="0" smtClean="0">
                <a:solidFill>
                  <a:srgbClr val="00B050"/>
                </a:solidFill>
              </a:rPr>
              <a:t>.                   .</a:t>
            </a:r>
            <a:r>
              <a:rPr lang="es-ES" sz="2000" b="1" dirty="0" smtClean="0">
                <a:solidFill>
                  <a:srgbClr val="00B050"/>
                </a:solidFill>
              </a:rPr>
              <a:t>  de _____</a:t>
            </a:r>
            <a:endParaRPr lang="es-E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008112" cy="12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50" y="548680"/>
            <a:ext cx="883344" cy="12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pPr marL="0" lvl="1" indent="0">
              <a:buNone/>
            </a:pPr>
            <a:r>
              <a:rPr lang="es-CO" sz="2400" b="1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4.4 VARIABLE</a:t>
            </a:r>
            <a:r>
              <a:rPr lang="es-CO" sz="2400" b="1" dirty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.</a:t>
            </a:r>
            <a:endParaRPr lang="es-ES" sz="2400" b="1" dirty="0">
              <a:solidFill>
                <a:srgbClr val="00B050"/>
              </a:solidFill>
              <a:effectLst>
                <a:glow>
                  <a:srgbClr val="000000"/>
                </a:glow>
                <a:outerShdw blurRad="41275" dist="20320" dir="1800000" algn="tl">
                  <a:srgbClr val="000000">
                    <a:alpha val="40000"/>
                  </a:srgbClr>
                </a:outerShdw>
                <a:reflection stA="0" endPos="0" fadeDir="0" sx="0" sy="0"/>
              </a:effectLst>
            </a:endParaRP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La variable es la pregunta que se hace sobre la población. 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sz="2000" b="1" dirty="0" smtClean="0">
                <a:solidFill>
                  <a:srgbClr val="00B050"/>
                </a:solidFill>
              </a:rPr>
              <a:t>Ejemplo.</a:t>
            </a:r>
          </a:p>
          <a:p>
            <a:pPr marL="0" indent="0" algn="just">
              <a:buNone/>
              <a:tabLst>
                <a:tab pos="7804150" algn="l"/>
              </a:tabLst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En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los colegios de Itagüí se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observa los estudiantes de buen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  <a:tabLst>
                <a:tab pos="7804150" algn="l"/>
              </a:tabLst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rendimiento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académico y se quiere saber cuales les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  <a:tabLst>
                <a:tab pos="7804150" algn="l"/>
              </a:tabLst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tienen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notas altas en matemáticas.</a:t>
            </a:r>
          </a:p>
          <a:p>
            <a:pPr marL="0" indent="0" algn="just">
              <a:buNone/>
            </a:pPr>
            <a:endParaRPr lang="es-CO" sz="2000" dirty="0"/>
          </a:p>
          <a:p>
            <a:pPr marL="0" indent="0" algn="just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En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el ejemplo </a:t>
            </a:r>
            <a:r>
              <a:rPr lang="es-CO" sz="2000" b="1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CO" sz="2000" b="1" dirty="0">
                <a:solidFill>
                  <a:schemeClr val="accent3">
                    <a:lumMod val="75000"/>
                  </a:schemeClr>
                </a:solidFill>
              </a:rPr>
              <a:t>variable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esta dada por: </a:t>
            </a:r>
          </a:p>
          <a:p>
            <a:pPr marL="0" indent="0" algn="just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”¿Cuáles estudiantes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tienen notas altas en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matemáticas?”.  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En relación con la población, el marco muestral y la población; solo se especifica </a:t>
            </a:r>
            <a:r>
              <a:rPr lang="es-CO" sz="2000" b="1" dirty="0" smtClean="0">
                <a:solidFill>
                  <a:schemeClr val="accent3">
                    <a:lumMod val="75000"/>
                  </a:schemeClr>
                </a:solidFill>
              </a:rPr>
              <a:t>la población,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dada por</a:t>
            </a:r>
            <a:r>
              <a:rPr lang="es-CO" sz="20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es-CO" sz="2000" dirty="0" smtClean="0">
                <a:solidFill>
                  <a:srgbClr val="00B050"/>
                </a:solidFill>
              </a:rPr>
              <a:t>Los estudiantes de los colegios de Itagüí</a:t>
            </a:r>
            <a:endParaRPr lang="es-CO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904"/>
            <a:ext cx="1459607" cy="148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5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</a:rPr>
              <a:t>Clasificación de las variables.</a:t>
            </a:r>
          </a:p>
          <a:p>
            <a:pPr marL="0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Las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variables estadísticas se clasifican en: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es-CO" sz="2000" dirty="0" smtClean="0">
                <a:solidFill>
                  <a:srgbClr val="92D050"/>
                </a:solidFill>
              </a:rPr>
              <a:t>cualitativa  </a:t>
            </a:r>
          </a:p>
          <a:p>
            <a:pPr marL="0" indent="0">
              <a:buNone/>
            </a:pPr>
            <a:r>
              <a:rPr lang="es-CO" sz="2000" dirty="0">
                <a:solidFill>
                  <a:srgbClr val="92D050"/>
                </a:solidFill>
              </a:rPr>
              <a:t>	</a:t>
            </a:r>
            <a:r>
              <a:rPr lang="es-CO" sz="2000" dirty="0" smtClean="0">
                <a:solidFill>
                  <a:srgbClr val="92D050"/>
                </a:solidFill>
              </a:rPr>
              <a:t>				       y  cuantitativa</a:t>
            </a:r>
            <a:r>
              <a:rPr lang="es-CO" sz="2000" dirty="0">
                <a:solidFill>
                  <a:srgbClr val="92D050"/>
                </a:solidFill>
              </a:rPr>
              <a:t>.</a:t>
            </a:r>
            <a:endParaRPr lang="es-ES" sz="20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s-ES" sz="2000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28384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024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CO" sz="2400" b="1" dirty="0">
                <a:solidFill>
                  <a:srgbClr val="00B050"/>
                </a:solidFill>
              </a:rPr>
              <a:t>Variable cualitativa:</a:t>
            </a:r>
            <a:r>
              <a:rPr lang="es-CO" sz="2400" dirty="0">
                <a:solidFill>
                  <a:srgbClr val="00B050"/>
                </a:solidFill>
              </a:rPr>
              <a:t> </a:t>
            </a:r>
            <a:endParaRPr lang="es-CO" sz="2400" dirty="0" smtClean="0">
              <a:solidFill>
                <a:srgbClr val="00B050"/>
              </a:solidFill>
            </a:endParaRPr>
          </a:p>
          <a:p>
            <a:pPr marL="450850" lvl="0" indent="0">
              <a:buNone/>
            </a:pP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pregunta que sea hace se refiere a una cualidad. Es decir, la variable corresponde a una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característica que se desea estudiar 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de la población.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363538">
              <a:buNone/>
            </a:pPr>
            <a:r>
              <a:rPr lang="es-CO" sz="2400" b="1" dirty="0" smtClean="0">
                <a:solidFill>
                  <a:srgbClr val="00B050"/>
                </a:solidFill>
              </a:rPr>
              <a:t>Ejemplo</a:t>
            </a:r>
            <a:r>
              <a:rPr lang="es-CO" sz="2400" b="1" dirty="0">
                <a:solidFill>
                  <a:srgbClr val="00B050"/>
                </a:solidFill>
              </a:rPr>
              <a:t>:</a:t>
            </a:r>
            <a:r>
              <a:rPr lang="es-CO" sz="2400" dirty="0">
                <a:solidFill>
                  <a:srgbClr val="00B050"/>
                </a:solidFill>
              </a:rPr>
              <a:t> </a:t>
            </a:r>
            <a:endParaRPr lang="es-CO" sz="2400" dirty="0" smtClean="0">
              <a:solidFill>
                <a:srgbClr val="00B050"/>
              </a:solidFill>
            </a:endParaRPr>
          </a:p>
          <a:p>
            <a:pPr marL="0" lvl="0" indent="363538">
              <a:buNone/>
            </a:pPr>
            <a:endParaRPr lang="es-CO" sz="2000" dirty="0" smtClean="0">
              <a:solidFill>
                <a:srgbClr val="00B050"/>
              </a:solidFill>
            </a:endParaRPr>
          </a:p>
          <a:p>
            <a:pPr marL="2955925" lvl="0" indent="-174625"/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¿</a:t>
            </a:r>
            <a:r>
              <a:rPr lang="es-CO" sz="1800" dirty="0" smtClean="0">
                <a:solidFill>
                  <a:schemeClr val="accent3">
                    <a:lumMod val="75000"/>
                  </a:schemeClr>
                </a:solidFill>
              </a:rPr>
              <a:t>Cuantas personas verdes hay en el dibujo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538163" lvl="0" indent="-174625">
              <a:buNone/>
            </a:pPr>
            <a:endParaRPr lang="es-CO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38163" lvl="0" indent="-174625">
              <a:buNone/>
            </a:pPr>
            <a:endParaRPr lang="es-CO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1979613" lvl="0" indent="-100013"/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¿</a:t>
            </a:r>
            <a:r>
              <a:rPr lang="es-CO" sz="1800" dirty="0" smtClean="0">
                <a:solidFill>
                  <a:schemeClr val="accent3">
                    <a:lumMod val="75000"/>
                  </a:schemeClr>
                </a:solidFill>
              </a:rPr>
              <a:t>Cual es el Color </a:t>
            </a:r>
            <a:r>
              <a:rPr lang="es-CO" sz="1800" dirty="0">
                <a:solidFill>
                  <a:schemeClr val="accent3">
                    <a:lumMod val="75000"/>
                  </a:schemeClr>
                </a:solidFill>
              </a:rPr>
              <a:t>de ojos </a:t>
            </a:r>
            <a:r>
              <a:rPr lang="es-CO" sz="1800" dirty="0" smtClean="0">
                <a:solidFill>
                  <a:schemeClr val="accent3">
                    <a:lumMod val="75000"/>
                  </a:schemeClr>
                </a:solidFill>
              </a:rPr>
              <a:t>de los estudiantes del grado noveno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marL="363538" lvl="0" indent="0">
              <a:buNone/>
            </a:pPr>
            <a:endParaRPr lang="es-CO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lvl="0" indent="0">
              <a:buNone/>
            </a:pPr>
            <a:endParaRPr lang="es-CO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1616075" lvl="0" indent="-276225"/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¿</a:t>
            </a:r>
            <a:r>
              <a:rPr lang="es-CO" sz="1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1800" dirty="0" smtClean="0">
                <a:solidFill>
                  <a:schemeClr val="accent3">
                    <a:lumMod val="75000"/>
                  </a:schemeClr>
                </a:solidFill>
              </a:rPr>
              <a:t>Los tipos de comidas que les gusta a los niños de preescolar.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O" sz="2400" b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4" y="2405922"/>
            <a:ext cx="204879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27">
            <a:off x="1051045" y="3870492"/>
            <a:ext cx="10527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5"/>
            <a:ext cx="2088231" cy="97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</a:rPr>
              <a:t>Videos </a:t>
            </a:r>
          </a:p>
          <a:p>
            <a:pPr marL="0" indent="0" algn="ctr">
              <a:buNone/>
            </a:pP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</a:rPr>
              <a:t>sobre la historia de la estadística estadística</a:t>
            </a:r>
          </a:p>
          <a:p>
            <a:pPr marL="0" indent="0">
              <a:buNone/>
            </a:pPr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</a:p>
          <a:p>
            <a:pPr marL="0" indent="0">
              <a:buNone/>
            </a:pP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2. </a:t>
            </a: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4. </a:t>
            </a: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412776"/>
            <a:ext cx="398636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3"/>
            <a:ext cx="4032053" cy="10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67" y="3882412"/>
            <a:ext cx="3866851" cy="91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3562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CO" sz="2400" b="1" dirty="0">
                <a:solidFill>
                  <a:srgbClr val="00B050"/>
                </a:solidFill>
              </a:rPr>
              <a:t>Variable cuantitativa:</a:t>
            </a:r>
            <a:r>
              <a:rPr lang="es-CO" sz="2400" dirty="0">
                <a:solidFill>
                  <a:srgbClr val="00B050"/>
                </a:solidFill>
              </a:rPr>
              <a:t> </a:t>
            </a:r>
            <a:endParaRPr lang="es-CO" sz="2400" dirty="0" smtClean="0">
              <a:solidFill>
                <a:srgbClr val="00B050"/>
              </a:solidFill>
            </a:endParaRPr>
          </a:p>
          <a:p>
            <a:pPr marL="363538" indent="0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la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pregunta 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hace referencia a un dato numérico de la población. 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0">
              <a:buNone/>
            </a:pPr>
            <a:endParaRPr lang="es-CO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0">
              <a:buNone/>
            </a:pPr>
            <a:r>
              <a:rPr lang="es-CO" sz="2000" b="1" dirty="0" smtClean="0">
                <a:solidFill>
                  <a:srgbClr val="00B050"/>
                </a:solidFill>
              </a:rPr>
              <a:t>Ejemplo</a:t>
            </a:r>
            <a:r>
              <a:rPr lang="es-CO" sz="2000" b="1" dirty="0">
                <a:solidFill>
                  <a:srgbClr val="00B050"/>
                </a:solidFill>
              </a:rPr>
              <a:t>:</a:t>
            </a:r>
            <a:r>
              <a:rPr lang="es-CO" sz="2000" dirty="0">
                <a:solidFill>
                  <a:srgbClr val="00B050"/>
                </a:solidFill>
              </a:rPr>
              <a:t> </a:t>
            </a:r>
            <a:endParaRPr lang="es-CO" sz="2000" dirty="0" smtClean="0">
              <a:solidFill>
                <a:srgbClr val="00B050"/>
              </a:solidFill>
            </a:endParaRPr>
          </a:p>
          <a:p>
            <a:pPr marL="706438"/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¿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Cuál es la Cantidad de personas de la figura?</a:t>
            </a:r>
          </a:p>
          <a:p>
            <a:pPr marL="363538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06438"/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¿ </a:t>
            </a:r>
            <a:r>
              <a:rPr lang="es-CO" sz="2000" dirty="0" smtClean="0">
                <a:solidFill>
                  <a:schemeClr val="accent3">
                    <a:lumMod val="75000"/>
                  </a:schemeClr>
                </a:solidFill>
              </a:rPr>
              <a:t>cuantos estudiantes miden más de 1,50 m.</a:t>
            </a: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 ?</a:t>
            </a:r>
          </a:p>
          <a:p>
            <a:pPr marL="363538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3538" indent="0">
              <a:buNone/>
            </a:pP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706438"/>
            <a:endParaRPr 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17965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828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0B050"/>
                </a:solidFill>
              </a:rPr>
              <a:t>T</a:t>
            </a:r>
            <a:r>
              <a:rPr lang="es-CO" sz="2400" b="1" dirty="0" smtClean="0">
                <a:solidFill>
                  <a:srgbClr val="00B050"/>
                </a:solidFill>
              </a:rPr>
              <a:t>ipos </a:t>
            </a:r>
            <a:r>
              <a:rPr lang="es-CO" sz="2400" b="1" dirty="0">
                <a:solidFill>
                  <a:srgbClr val="00B050"/>
                </a:solidFill>
              </a:rPr>
              <a:t>de variables </a:t>
            </a:r>
            <a:r>
              <a:rPr lang="es-CO" sz="2400" b="1" dirty="0" smtClean="0">
                <a:solidFill>
                  <a:srgbClr val="00B050"/>
                </a:solidFill>
              </a:rPr>
              <a:t>cuantitativas</a:t>
            </a:r>
            <a:endParaRPr lang="es-CO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CO" sz="2000" dirty="0">
                <a:solidFill>
                  <a:schemeClr val="accent3">
                    <a:lumMod val="75000"/>
                  </a:schemeClr>
                </a:solidFill>
              </a:rPr>
              <a:t>Se dan dos tipos de variables cuantitativas: </a:t>
            </a:r>
            <a:endParaRPr lang="es-CO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65225" indent="0">
              <a:buNone/>
            </a:pPr>
            <a:endParaRPr lang="es-CO" sz="2000" b="1" dirty="0">
              <a:solidFill>
                <a:srgbClr val="92D050"/>
              </a:solidFill>
            </a:endParaRPr>
          </a:p>
          <a:p>
            <a:pPr marL="1165225" indent="0">
              <a:buNone/>
            </a:pPr>
            <a:r>
              <a:rPr lang="es-CO" sz="2000" b="1" dirty="0" smtClean="0">
                <a:solidFill>
                  <a:srgbClr val="92D050"/>
                </a:solidFill>
              </a:rPr>
              <a:t>.    Variable </a:t>
            </a:r>
            <a:r>
              <a:rPr lang="es-CO" sz="2000" b="1" dirty="0">
                <a:solidFill>
                  <a:srgbClr val="92D050"/>
                </a:solidFill>
              </a:rPr>
              <a:t>cuantitativa </a:t>
            </a:r>
            <a:r>
              <a:rPr lang="es-CO" sz="2000" b="1" dirty="0" smtClean="0">
                <a:solidFill>
                  <a:srgbClr val="92D050"/>
                </a:solidFill>
              </a:rPr>
              <a:t>discreta</a:t>
            </a:r>
          </a:p>
          <a:p>
            <a:pPr marL="1165225" indent="0">
              <a:buNone/>
            </a:pPr>
            <a:r>
              <a:rPr lang="es-CO" sz="1800" dirty="0">
                <a:solidFill>
                  <a:srgbClr val="00B050"/>
                </a:solidFill>
              </a:rPr>
              <a:t>la variable </a:t>
            </a:r>
            <a:r>
              <a:rPr lang="es-CO" sz="1800" dirty="0" smtClean="0">
                <a:solidFill>
                  <a:srgbClr val="00B050"/>
                </a:solidFill>
              </a:rPr>
              <a:t>hace referencia a </a:t>
            </a:r>
            <a:r>
              <a:rPr lang="es-CO" sz="1800" dirty="0">
                <a:solidFill>
                  <a:srgbClr val="00B050"/>
                </a:solidFill>
              </a:rPr>
              <a:t>valores enteros </a:t>
            </a:r>
            <a:r>
              <a:rPr lang="es-CO" sz="2000" dirty="0">
                <a:solidFill>
                  <a:srgbClr val="00B050"/>
                </a:solidFill>
              </a:rPr>
              <a:t>positivos</a:t>
            </a:r>
            <a:r>
              <a:rPr lang="es-CO" sz="2000" dirty="0"/>
              <a:t>.</a:t>
            </a:r>
            <a:endParaRPr lang="es-CO" sz="2000" b="1" dirty="0" smtClean="0">
              <a:solidFill>
                <a:srgbClr val="92D050"/>
              </a:solidFill>
            </a:endParaRPr>
          </a:p>
          <a:p>
            <a:pPr marL="1165225" indent="0">
              <a:buNone/>
            </a:pPr>
            <a:endParaRPr lang="es-CO" sz="2000" b="1" dirty="0">
              <a:solidFill>
                <a:srgbClr val="92D050"/>
              </a:solidFill>
            </a:endParaRPr>
          </a:p>
          <a:p>
            <a:pPr marL="1165225" indent="0">
              <a:buNone/>
            </a:pPr>
            <a:endParaRPr lang="es-CO" sz="2000" b="1" dirty="0" smtClean="0">
              <a:solidFill>
                <a:srgbClr val="92D050"/>
              </a:solidFill>
            </a:endParaRPr>
          </a:p>
          <a:p>
            <a:pPr marL="1165225" indent="0">
              <a:buNone/>
            </a:pPr>
            <a:r>
              <a:rPr lang="es-CO" sz="2000" b="1" dirty="0" smtClean="0">
                <a:solidFill>
                  <a:srgbClr val="92D050"/>
                </a:solidFill>
              </a:rPr>
              <a:t>.    Variable </a:t>
            </a:r>
            <a:r>
              <a:rPr lang="es-CO" sz="2000" b="1" dirty="0">
                <a:solidFill>
                  <a:srgbClr val="92D050"/>
                </a:solidFill>
              </a:rPr>
              <a:t>cuantitativa </a:t>
            </a:r>
            <a:r>
              <a:rPr lang="es-CO" sz="2000" b="1" dirty="0" smtClean="0">
                <a:solidFill>
                  <a:srgbClr val="92D050"/>
                </a:solidFill>
              </a:rPr>
              <a:t>continua</a:t>
            </a:r>
          </a:p>
          <a:p>
            <a:pPr marL="1165225" indent="0">
              <a:buNone/>
            </a:pPr>
            <a:r>
              <a:rPr lang="es-CO" sz="1800" dirty="0">
                <a:solidFill>
                  <a:srgbClr val="00B050"/>
                </a:solidFill>
              </a:rPr>
              <a:t>la variable </a:t>
            </a:r>
            <a:r>
              <a:rPr lang="es-CO" sz="1800" dirty="0" smtClean="0">
                <a:solidFill>
                  <a:srgbClr val="00B050"/>
                </a:solidFill>
              </a:rPr>
              <a:t>se refiere avalores </a:t>
            </a:r>
            <a:r>
              <a:rPr lang="es-CO" sz="1800" dirty="0">
                <a:solidFill>
                  <a:srgbClr val="00B050"/>
                </a:solidFill>
              </a:rPr>
              <a:t>decimales.</a:t>
            </a:r>
            <a:endParaRPr lang="es-ES" sz="1800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1700808"/>
            <a:ext cx="1800201" cy="14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39" y="4077072"/>
            <a:ext cx="2016223" cy="17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4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solidFill>
                  <a:srgbClr val="00B050"/>
                </a:solidFill>
              </a:rPr>
              <a:t>Ejemplo:</a:t>
            </a:r>
            <a:r>
              <a:rPr lang="es-CO" sz="2400" dirty="0">
                <a:solidFill>
                  <a:srgbClr val="00B050"/>
                </a:solidFill>
              </a:rPr>
              <a:t> </a:t>
            </a:r>
            <a:endParaRPr lang="es-CO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s-CO" sz="2000" dirty="0" smtClean="0">
                <a:solidFill>
                  <a:srgbClr val="00B050"/>
                </a:solidFill>
              </a:rPr>
              <a:t>a) La cantidad </a:t>
            </a:r>
            <a:r>
              <a:rPr lang="es-CO" sz="2000" dirty="0">
                <a:solidFill>
                  <a:srgbClr val="00B050"/>
                </a:solidFill>
              </a:rPr>
              <a:t>de primos por parte del papá de las estudiantes de la </a:t>
            </a:r>
            <a:r>
              <a:rPr lang="es-CO" sz="2000" dirty="0" smtClean="0">
                <a:solidFill>
                  <a:srgbClr val="00B050"/>
                </a:solidFill>
              </a:rPr>
              <a:t>I.E.</a:t>
            </a:r>
          </a:p>
          <a:p>
            <a:pPr marL="0" indent="0">
              <a:buNone/>
            </a:pPr>
            <a:endParaRPr lang="es-CO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es-ES" sz="1800" dirty="0" smtClean="0">
                <a:solidFill>
                  <a:srgbClr val="00B050"/>
                </a:solidFill>
              </a:rPr>
              <a:t>Población:</a:t>
            </a:r>
          </a:p>
          <a:p>
            <a:pPr>
              <a:buFont typeface="+mj-lt"/>
              <a:buAutoNum type="arabicPeriod"/>
            </a:pPr>
            <a:r>
              <a:rPr lang="es-ES" sz="1800" dirty="0" smtClean="0">
                <a:solidFill>
                  <a:srgbClr val="00B050"/>
                </a:solidFill>
              </a:rPr>
              <a:t>Marco muestral:</a:t>
            </a:r>
          </a:p>
          <a:p>
            <a:pPr>
              <a:buFont typeface="+mj-lt"/>
              <a:buAutoNum type="arabicPeriod"/>
            </a:pPr>
            <a:r>
              <a:rPr lang="es-ES" sz="1800" dirty="0" smtClean="0">
                <a:solidFill>
                  <a:srgbClr val="00B050"/>
                </a:solidFill>
              </a:rPr>
              <a:t>Muestra:</a:t>
            </a:r>
          </a:p>
          <a:p>
            <a:pPr>
              <a:buFont typeface="+mj-lt"/>
              <a:buAutoNum type="arabicPeriod"/>
            </a:pPr>
            <a:r>
              <a:rPr lang="es-ES" sz="1800" dirty="0" smtClean="0">
                <a:solidFill>
                  <a:srgbClr val="00B050"/>
                </a:solidFill>
              </a:rPr>
              <a:t>Variable:</a:t>
            </a:r>
          </a:p>
          <a:p>
            <a:pPr>
              <a:buFont typeface="+mj-lt"/>
              <a:buAutoNum type="arabicPeriod"/>
            </a:pPr>
            <a:r>
              <a:rPr lang="es-ES" sz="1800" dirty="0" smtClean="0">
                <a:solidFill>
                  <a:srgbClr val="00B050"/>
                </a:solidFill>
              </a:rPr>
              <a:t>Tipo de variable:</a:t>
            </a:r>
            <a:endParaRPr lang="es-ES" sz="1800" dirty="0">
              <a:solidFill>
                <a:srgbClr val="00B05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55972"/>
              </p:ext>
            </p:extLst>
          </p:nvPr>
        </p:nvGraphicFramePr>
        <p:xfrm>
          <a:off x="2195736" y="2708920"/>
          <a:ext cx="5112568" cy="1398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673"/>
                <a:gridCol w="2638895"/>
              </a:tblGrid>
              <a:tr h="5573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Cantidad de primos</a:t>
                      </a:r>
                      <a:endParaRPr lang="es-E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Cantidad de estudiantes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2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0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10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2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4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7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026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8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0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000" b="1" dirty="0" smtClean="0">
                <a:solidFill>
                  <a:srgbClr val="00B050"/>
                </a:solidFill>
              </a:rPr>
              <a:t>Ejemplo</a:t>
            </a:r>
            <a:r>
              <a:rPr lang="es-CO" sz="2000" b="1" dirty="0">
                <a:solidFill>
                  <a:srgbClr val="00B050"/>
                </a:solidFill>
              </a:rPr>
              <a:t>:</a:t>
            </a:r>
            <a:r>
              <a:rPr lang="es-CO" sz="20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s-CO" sz="2000" dirty="0" smtClean="0">
                <a:solidFill>
                  <a:srgbClr val="00B050"/>
                </a:solidFill>
              </a:rPr>
              <a:t>b</a:t>
            </a:r>
            <a:r>
              <a:rPr lang="es-CO" sz="2000" dirty="0">
                <a:solidFill>
                  <a:srgbClr val="00B050"/>
                </a:solidFill>
              </a:rPr>
              <a:t>) la tabla muestra la estatura  de un grupo de las estudiantes de la I.E.</a:t>
            </a: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>
              <a:solidFill>
                <a:srgbClr val="00B050"/>
              </a:solidFill>
            </a:endParaRPr>
          </a:p>
          <a:p>
            <a:pPr>
              <a:buFont typeface="+mj-lt"/>
              <a:buAutoNum type="arabicPeriod"/>
            </a:pPr>
            <a:r>
              <a:rPr lang="es-ES" sz="2000" dirty="0">
                <a:solidFill>
                  <a:srgbClr val="00B050"/>
                </a:solidFill>
              </a:rPr>
              <a:t>Población:</a:t>
            </a:r>
          </a:p>
          <a:p>
            <a:pPr>
              <a:buFont typeface="+mj-lt"/>
              <a:buAutoNum type="arabicPeriod"/>
            </a:pPr>
            <a:r>
              <a:rPr lang="es-ES" sz="2000" dirty="0">
                <a:solidFill>
                  <a:srgbClr val="00B050"/>
                </a:solidFill>
              </a:rPr>
              <a:t>Marco muestral:</a:t>
            </a:r>
          </a:p>
          <a:p>
            <a:pPr>
              <a:buFont typeface="+mj-lt"/>
              <a:buAutoNum type="arabicPeriod"/>
            </a:pPr>
            <a:r>
              <a:rPr lang="es-ES" sz="2000" dirty="0">
                <a:solidFill>
                  <a:srgbClr val="00B050"/>
                </a:solidFill>
              </a:rPr>
              <a:t>Muestra:</a:t>
            </a:r>
          </a:p>
          <a:p>
            <a:pPr>
              <a:buFont typeface="+mj-lt"/>
              <a:buAutoNum type="arabicPeriod"/>
            </a:pPr>
            <a:r>
              <a:rPr lang="es-ES" sz="2000" dirty="0">
                <a:solidFill>
                  <a:srgbClr val="00B050"/>
                </a:solidFill>
              </a:rPr>
              <a:t>Variable:</a:t>
            </a:r>
          </a:p>
          <a:p>
            <a:pPr>
              <a:buFont typeface="+mj-lt"/>
              <a:buAutoNum type="arabicPeriod"/>
            </a:pPr>
            <a:r>
              <a:rPr lang="es-ES" sz="2000" dirty="0">
                <a:solidFill>
                  <a:srgbClr val="00B050"/>
                </a:solidFill>
              </a:rPr>
              <a:t>Tipo de </a:t>
            </a:r>
            <a:r>
              <a:rPr lang="es-ES" sz="2000" dirty="0" smtClean="0">
                <a:solidFill>
                  <a:srgbClr val="00B050"/>
                </a:solidFill>
              </a:rPr>
              <a:t>variable:</a:t>
            </a:r>
            <a:endParaRPr lang="es-E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1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73745"/>
              </p:ext>
            </p:extLst>
          </p:nvPr>
        </p:nvGraphicFramePr>
        <p:xfrm>
          <a:off x="2267744" y="2420889"/>
          <a:ext cx="4824536" cy="15841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334311"/>
                <a:gridCol w="2490225"/>
              </a:tblGrid>
              <a:tr h="63367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Estatura en metros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Cantidad de estudiantes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1,40 a 1,49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1,50 a 1,59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15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</a:rPr>
                        <a:t>1,60 a 1,69</a:t>
                      </a:r>
                      <a:endParaRPr lang="es-E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9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2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50"/>
                </a:solidFill>
              </a:rPr>
              <a:t>En resumen.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Población: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estudiantes </a:t>
            </a:r>
            <a:r>
              <a:rPr lang="es-CO" sz="2000" dirty="0">
                <a:solidFill>
                  <a:schemeClr val="accent6">
                    <a:lumMod val="75000"/>
                  </a:schemeClr>
                </a:solidFill>
              </a:rPr>
              <a:t>de bachillerato de 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Medellín.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000" b="1" dirty="0">
                <a:solidFill>
                  <a:srgbClr val="00B050"/>
                </a:solidFill>
              </a:rPr>
              <a:t>Marco Muestral:</a:t>
            </a:r>
            <a:r>
              <a:rPr lang="es-CO" sz="2000" dirty="0">
                <a:solidFill>
                  <a:srgbClr val="00B050"/>
                </a:solidFill>
              </a:rPr>
              <a:t> </a:t>
            </a:r>
            <a:endParaRPr lang="es-CO" sz="20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2000" dirty="0">
                <a:solidFill>
                  <a:srgbClr val="00B050"/>
                </a:solidFill>
              </a:rPr>
              <a:t> </a:t>
            </a:r>
            <a:r>
              <a:rPr lang="es-CO" sz="2000" dirty="0" smtClean="0">
                <a:solidFill>
                  <a:srgbClr val="00B050"/>
                </a:solidFill>
              </a:rPr>
              <a:t>  estudiantes </a:t>
            </a:r>
            <a:r>
              <a:rPr lang="es-CO" sz="2000" dirty="0">
                <a:solidFill>
                  <a:srgbClr val="00B050"/>
                </a:solidFill>
              </a:rPr>
              <a:t>de bachillerato de la I.E la </a:t>
            </a:r>
            <a:r>
              <a:rPr lang="es-CO" sz="2000" dirty="0" smtClean="0">
                <a:solidFill>
                  <a:srgbClr val="00B050"/>
                </a:solidFill>
              </a:rPr>
              <a:t>presentación.</a:t>
            </a:r>
            <a:endParaRPr lang="es-ES" sz="20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2000" b="1" dirty="0">
                <a:solidFill>
                  <a:srgbClr val="7030A0"/>
                </a:solidFill>
              </a:rPr>
              <a:t>Muestra:</a:t>
            </a:r>
            <a:r>
              <a:rPr lang="es-CO" sz="2000" dirty="0">
                <a:solidFill>
                  <a:srgbClr val="7030A0"/>
                </a:solidFill>
              </a:rPr>
              <a:t> </a:t>
            </a:r>
            <a:endParaRPr lang="es-CO" sz="2000" dirty="0" smtClean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2000" dirty="0">
                <a:solidFill>
                  <a:srgbClr val="7030A0"/>
                </a:solidFill>
              </a:rPr>
              <a:t> </a:t>
            </a:r>
            <a:r>
              <a:rPr lang="es-CO" sz="2000" dirty="0" smtClean="0">
                <a:solidFill>
                  <a:srgbClr val="7030A0"/>
                </a:solidFill>
              </a:rPr>
              <a:t>  estudiantes </a:t>
            </a:r>
            <a:r>
              <a:rPr lang="es-CO" sz="2000" dirty="0">
                <a:solidFill>
                  <a:srgbClr val="7030A0"/>
                </a:solidFill>
              </a:rPr>
              <a:t>del grado octavo de la I.E la </a:t>
            </a:r>
            <a:r>
              <a:rPr lang="es-CO" sz="2000" dirty="0" smtClean="0">
                <a:solidFill>
                  <a:srgbClr val="7030A0"/>
                </a:solidFill>
              </a:rPr>
              <a:t>presentación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Variable:</a:t>
            </a:r>
            <a:r>
              <a:rPr lang="es-CO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CO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O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estudiantes </a:t>
            </a:r>
            <a:r>
              <a:rPr lang="es-CO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 alto rendimiento académico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 smtClean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  <a:p>
            <a:pPr marL="0" indent="0">
              <a:spcBef>
                <a:spcPts val="0"/>
              </a:spcBef>
              <a:buNone/>
            </a:pPr>
            <a:endParaRPr lang="es-ES" sz="2000" dirty="0"/>
          </a:p>
        </p:txBody>
      </p:sp>
      <p:sp>
        <p:nvSpPr>
          <p:cNvPr id="4" name="1 Elipse"/>
          <p:cNvSpPr/>
          <p:nvPr/>
        </p:nvSpPr>
        <p:spPr>
          <a:xfrm>
            <a:off x="5220072" y="3861048"/>
            <a:ext cx="3312368" cy="2340843"/>
          </a:xfrm>
          <a:prstGeom prst="ellips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6" name="5 Conector angular"/>
          <p:cNvCxnSpPr/>
          <p:nvPr/>
        </p:nvCxnSpPr>
        <p:spPr>
          <a:xfrm>
            <a:off x="5220072" y="1828344"/>
            <a:ext cx="2952328" cy="2431041"/>
          </a:xfrm>
          <a:prstGeom prst="bentConnector3">
            <a:avLst>
              <a:gd name="adj1" fmla="val 99858"/>
            </a:avLst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/>
          <p:nvPr/>
        </p:nvCxnSpPr>
        <p:spPr>
          <a:xfrm rot="16200000" flipH="1">
            <a:off x="6084168" y="2708920"/>
            <a:ext cx="1872208" cy="1440160"/>
          </a:xfrm>
          <a:prstGeom prst="bentConnector3">
            <a:avLst>
              <a:gd name="adj1" fmla="val -1223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48 Elipse"/>
          <p:cNvSpPr/>
          <p:nvPr/>
        </p:nvSpPr>
        <p:spPr>
          <a:xfrm>
            <a:off x="6012160" y="4259385"/>
            <a:ext cx="2160240" cy="1257847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3" name="2 Elipse"/>
          <p:cNvSpPr/>
          <p:nvPr/>
        </p:nvSpPr>
        <p:spPr>
          <a:xfrm>
            <a:off x="6588224" y="4581128"/>
            <a:ext cx="1152128" cy="504056"/>
          </a:xfrm>
          <a:prstGeom prst="ellips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cxnSp>
        <p:nvCxnSpPr>
          <p:cNvPr id="35" name="34 Conector angular"/>
          <p:cNvCxnSpPr/>
          <p:nvPr/>
        </p:nvCxnSpPr>
        <p:spPr>
          <a:xfrm rot="16200000" flipH="1">
            <a:off x="5963608" y="3380448"/>
            <a:ext cx="1537264" cy="864096"/>
          </a:xfrm>
          <a:prstGeom prst="bentConnector3">
            <a:avLst>
              <a:gd name="adj1" fmla="val -52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Abrir llave"/>
          <p:cNvSpPr/>
          <p:nvPr/>
        </p:nvSpPr>
        <p:spPr>
          <a:xfrm>
            <a:off x="4716016" y="4005064"/>
            <a:ext cx="504056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angular"/>
          <p:cNvCxnSpPr/>
          <p:nvPr/>
        </p:nvCxnSpPr>
        <p:spPr>
          <a:xfrm>
            <a:off x="1907704" y="3861048"/>
            <a:ext cx="2520280" cy="1170421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ACTIVIDAD</a:t>
            </a:r>
            <a:endParaRPr lang="es-E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rgbClr val="00B050"/>
                </a:solidFill>
              </a:rPr>
              <a:t>Título: </a:t>
            </a:r>
            <a:r>
              <a:rPr lang="es-ES" sz="2000" dirty="0" smtClean="0"/>
              <a:t>                          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Población, marco muestral y muestra.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Número de actividad:   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</a:rPr>
              <a:t>#6.</a:t>
            </a: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Enunciado:</a:t>
            </a:r>
          </a:p>
          <a:p>
            <a:pPr lvl="0">
              <a:buFont typeface="+mj-lt"/>
              <a:buAutoNum type="arabicPeriod"/>
            </a:pP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Escribo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tres ejemplos e identifico la población,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el marco </a:t>
            </a:r>
            <a:r>
              <a:rPr lang="es-CO" sz="1800" dirty="0" err="1" smtClean="0">
                <a:solidFill>
                  <a:schemeClr val="accent3">
                    <a:lumMod val="50000"/>
                  </a:schemeClr>
                </a:solidFill>
              </a:rPr>
              <a:t>muestral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 la muestra, la variable y el tipo de variable.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 </a:t>
            </a:r>
          </a:p>
          <a:p>
            <a:pPr marL="706438" lvl="0" indent="-79375">
              <a:buFont typeface="+mj-lt"/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  </a:t>
            </a:r>
          </a:p>
          <a:p>
            <a:pPr marL="363538" lvl="0" indent="-363538">
              <a:buAutoNum type="arabicPeriod" startAt="2"/>
            </a:pP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el siguiente ejercicio identifico la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población,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el marco </a:t>
            </a:r>
            <a:r>
              <a:rPr lang="es-CO" sz="1800" dirty="0" err="1" smtClean="0">
                <a:solidFill>
                  <a:schemeClr val="accent3">
                    <a:lumMod val="50000"/>
                  </a:schemeClr>
                </a:solidFill>
              </a:rPr>
              <a:t>muestral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muestra,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la variable y el tipo de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variable: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Se va a efectuar una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encuesta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de vacunación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felina en el barrio guayabal,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para lo cual se seleccionan 300 felinos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de la unidad altos de Aragón.</a:t>
            </a:r>
          </a:p>
          <a:p>
            <a:pPr marL="363538" lvl="0" indent="-363538">
              <a:buAutoNum type="arabicPeriod" startAt="2"/>
            </a:pP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De tres ejemplos que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tengan: la población, el marco </a:t>
            </a:r>
            <a:r>
              <a:rPr lang="es-CO" sz="1800" dirty="0" err="1">
                <a:solidFill>
                  <a:schemeClr val="accent3">
                    <a:lumMod val="50000"/>
                  </a:schemeClr>
                </a:solidFill>
              </a:rPr>
              <a:t>muestral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, la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muestra, </a:t>
            </a:r>
            <a:r>
              <a:rPr lang="es-CO" sz="1800" dirty="0">
                <a:solidFill>
                  <a:schemeClr val="accent3">
                    <a:lumMod val="50000"/>
                  </a:schemeClr>
                </a:solidFill>
              </a:rPr>
              <a:t>la variable y el tipo de </a:t>
            </a: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variable. Identifico cada uno de ellos</a:t>
            </a:r>
          </a:p>
          <a:p>
            <a:pPr marL="363538" lvl="0" indent="-363538">
              <a:buAutoNum type="arabicPeriod" startAt="2"/>
            </a:pPr>
            <a:r>
              <a:rPr lang="es-CO" sz="1800" dirty="0" smtClean="0">
                <a:solidFill>
                  <a:schemeClr val="accent3">
                    <a:lumMod val="50000"/>
                  </a:schemeClr>
                </a:solidFill>
              </a:rPr>
              <a:t>De un ejemplo donde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La población y el marco muestral sean el mismo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El marco muestral y la muestra sean la misma</a:t>
            </a:r>
          </a:p>
          <a:p>
            <a:pPr marL="989013" lvl="0" indent="-361950">
              <a:buAutoNum type="alphaLcParenR"/>
            </a:pPr>
            <a:r>
              <a:rPr lang="es-CO" sz="1800" dirty="0" smtClean="0">
                <a:solidFill>
                  <a:srgbClr val="92D050"/>
                </a:solidFill>
              </a:rPr>
              <a:t>La población, el marco muestral y la muestra sean los mismos.</a:t>
            </a:r>
            <a:endParaRPr lang="es-ES" sz="18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s-ES" sz="2000" b="1" dirty="0" smtClean="0">
                <a:solidFill>
                  <a:srgbClr val="00B050"/>
                </a:solidFill>
              </a:rPr>
              <a:t>Fecha de entrega: ___ de febrero  de _____</a:t>
            </a:r>
            <a:endParaRPr lang="es-ES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1008112" cy="127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50" y="548680"/>
            <a:ext cx="883344" cy="12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2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642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s-CO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INTRODUCCION</a:t>
            </a:r>
            <a:endParaRPr lang="es-E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chemeClr val="accent3"/>
                </a:solidFill>
              </a:rPr>
              <a:t>El nacimiento de la estadística </a:t>
            </a:r>
            <a:r>
              <a:rPr lang="es-ES_tradnl" sz="2400" dirty="0" smtClean="0">
                <a:solidFill>
                  <a:schemeClr val="accent3"/>
                </a:solidFill>
              </a:rPr>
              <a:t>data de antiguas civilizaciones: los griegos, los egipcios, los babilónicos, los chinos, entre otras.</a:t>
            </a:r>
          </a:p>
          <a:p>
            <a:pPr marL="0" indent="0">
              <a:buNone/>
            </a:pPr>
            <a:r>
              <a:rPr lang="es-ES_tradnl" sz="2000" b="1" dirty="0" smtClean="0">
                <a:solidFill>
                  <a:schemeClr val="accent3">
                    <a:lumMod val="75000"/>
                  </a:schemeClr>
                </a:solidFill>
              </a:rPr>
              <a:t>Los griegos</a:t>
            </a:r>
            <a:endParaRPr lang="es-ES_tradnl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_tradnl" sz="2400" dirty="0" smtClean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_tradnl" sz="2400" dirty="0" smtClean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1800" b="1" dirty="0" smtClean="0">
                <a:solidFill>
                  <a:schemeClr val="accent3">
                    <a:lumMod val="75000"/>
                  </a:schemeClr>
                </a:solidFill>
              </a:rPr>
              <a:t>Los egipcios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5538"/>
            <a:ext cx="2078788" cy="149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Pintura_egipcia_2.JPG (495×300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57498"/>
            <a:ext cx="2574414" cy="134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5" y="4660159"/>
            <a:ext cx="2394828" cy="13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34796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92" y="2365839"/>
            <a:ext cx="1809129" cy="135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84197"/>
            <a:ext cx="33718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49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>
                <a:solidFill>
                  <a:schemeClr val="accent3"/>
                </a:solidFill>
              </a:rPr>
              <a:t>Los cuales censaban sus poblaciones y llevaban un control de los nacimientos y los fallecimientos, así como también de la producción que </a:t>
            </a:r>
            <a:r>
              <a:rPr lang="es-ES_tradnl" sz="2400" dirty="0" smtClean="0">
                <a:solidFill>
                  <a:schemeClr val="accent3"/>
                </a:solidFill>
              </a:rPr>
              <a:t>obtenían </a:t>
            </a:r>
            <a:r>
              <a:rPr lang="es-ES_tradnl" sz="2400" dirty="0">
                <a:solidFill>
                  <a:schemeClr val="accent3"/>
                </a:solidFill>
              </a:rPr>
              <a:t>y como la podían </a:t>
            </a:r>
            <a:r>
              <a:rPr lang="es-ES_tradnl" sz="2400" dirty="0" smtClean="0">
                <a:solidFill>
                  <a:schemeClr val="accent3"/>
                </a:solidFill>
              </a:rPr>
              <a:t>mejorar.</a:t>
            </a:r>
          </a:p>
          <a:p>
            <a:pPr marL="0" indent="0" algn="just">
              <a:buNone/>
            </a:pPr>
            <a:endParaRPr lang="es-ES_tradnl" sz="2400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s-ES_tradnl" sz="2400" dirty="0">
                <a:solidFill>
                  <a:schemeClr val="accent3"/>
                </a:solidFill>
              </a:rPr>
              <a:t>Toda esta información acumulada la </a:t>
            </a:r>
            <a:r>
              <a:rPr lang="es-ES_tradnl" sz="2400" dirty="0" smtClean="0">
                <a:solidFill>
                  <a:schemeClr val="accent3"/>
                </a:solidFill>
              </a:rPr>
              <a:t>organizaban </a:t>
            </a:r>
            <a:r>
              <a:rPr lang="es-ES_tradnl" sz="2400" dirty="0">
                <a:solidFill>
                  <a:schemeClr val="accent3"/>
                </a:solidFill>
              </a:rPr>
              <a:t>para sacarle </a:t>
            </a:r>
            <a:r>
              <a:rPr lang="es-ES_tradnl" sz="2400" dirty="0" smtClean="0">
                <a:solidFill>
                  <a:schemeClr val="accent3"/>
                </a:solidFill>
              </a:rPr>
              <a:t>provecho</a:t>
            </a:r>
            <a:r>
              <a:rPr lang="es-ES_tradnl" sz="2400" dirty="0">
                <a:solidFill>
                  <a:schemeClr val="accent3"/>
                </a:solidFill>
              </a:rPr>
              <a:t>, ya que si no se hacia </a:t>
            </a:r>
            <a:r>
              <a:rPr lang="es-ES_tradnl" sz="2400" dirty="0" smtClean="0">
                <a:solidFill>
                  <a:schemeClr val="accent3"/>
                </a:solidFill>
              </a:rPr>
              <a:t>esto </a:t>
            </a:r>
            <a:r>
              <a:rPr lang="es-ES_tradnl" sz="2400" dirty="0">
                <a:solidFill>
                  <a:schemeClr val="accent3"/>
                </a:solidFill>
              </a:rPr>
              <a:t>solo </a:t>
            </a:r>
            <a:r>
              <a:rPr lang="es-ES_tradnl" sz="2400" dirty="0" smtClean="0">
                <a:solidFill>
                  <a:schemeClr val="accent3"/>
                </a:solidFill>
              </a:rPr>
              <a:t>eran </a:t>
            </a:r>
            <a:r>
              <a:rPr lang="es-ES_tradnl" sz="2400" dirty="0">
                <a:solidFill>
                  <a:schemeClr val="accent3"/>
                </a:solidFill>
              </a:rPr>
              <a:t>cifras y cifras que no servirían de nada.  Es aquí donde intervienen los matemáticos </a:t>
            </a:r>
            <a:r>
              <a:rPr lang="es-ES_tradnl" sz="2400" dirty="0" smtClean="0">
                <a:solidFill>
                  <a:schemeClr val="accent3"/>
                </a:solidFill>
              </a:rPr>
              <a:t>dándole </a:t>
            </a:r>
            <a:r>
              <a:rPr lang="es-ES_tradnl" sz="2400" dirty="0">
                <a:solidFill>
                  <a:schemeClr val="accent3"/>
                </a:solidFill>
              </a:rPr>
              <a:t>a estos valores un significado </a:t>
            </a:r>
            <a:r>
              <a:rPr lang="es-ES_tradnl" sz="2400" dirty="0" smtClean="0">
                <a:solidFill>
                  <a:schemeClr val="accent3"/>
                </a:solidFill>
              </a:rPr>
              <a:t>coherente, con ello obtuvieron </a:t>
            </a:r>
            <a:r>
              <a:rPr lang="es-ES_tradnl" sz="2400" dirty="0">
                <a:solidFill>
                  <a:schemeClr val="accent3"/>
                </a:solidFill>
              </a:rPr>
              <a:t>mejorar la calidad de su pueblo </a:t>
            </a:r>
            <a:r>
              <a:rPr lang="es-ES_tradnl" sz="2400" dirty="0" smtClean="0">
                <a:solidFill>
                  <a:schemeClr val="accent3"/>
                </a:solidFill>
              </a:rPr>
              <a:t>o </a:t>
            </a:r>
            <a:r>
              <a:rPr lang="es-ES_tradnl" sz="2400" dirty="0">
                <a:solidFill>
                  <a:schemeClr val="accent3"/>
                </a:solidFill>
              </a:rPr>
              <a:t>financiar </a:t>
            </a:r>
            <a:r>
              <a:rPr lang="es-ES_tradnl" sz="2400" dirty="0" smtClean="0">
                <a:solidFill>
                  <a:schemeClr val="accent3"/>
                </a:solidFill>
              </a:rPr>
              <a:t>los lujos y derroches </a:t>
            </a:r>
            <a:r>
              <a:rPr lang="es-ES_tradnl" sz="2400" dirty="0">
                <a:solidFill>
                  <a:schemeClr val="accent3"/>
                </a:solidFill>
              </a:rPr>
              <a:t>de sus emperadores y reyes</a:t>
            </a:r>
            <a:r>
              <a:rPr lang="es-ES_tradnl" sz="2400" dirty="0" smtClean="0">
                <a:solidFill>
                  <a:schemeClr val="accent3"/>
                </a:solidFill>
              </a:rPr>
              <a:t>.</a:t>
            </a:r>
          </a:p>
          <a:p>
            <a:pPr marL="0" indent="0" algn="just">
              <a:buNone/>
            </a:pPr>
            <a:endParaRPr lang="es-ES" sz="24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26801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5834"/>
            <a:ext cx="1647110" cy="165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9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l"/>
            <a:r>
              <a:rPr lang="es-CO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CONCEPTOS ESTADISTICOS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</a:rPr>
              <a:t>4.1</a:t>
            </a:r>
            <a:r>
              <a:rPr lang="es-ES" sz="2400" dirty="0" smtClean="0">
                <a:solidFill>
                  <a:srgbClr val="00B050"/>
                </a:solidFill>
              </a:rPr>
              <a:t>  </a:t>
            </a: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DEFINICION DE ESTADISTICA</a:t>
            </a:r>
            <a:r>
              <a:rPr lang="es-CO" sz="2400" b="1" dirty="0" smtClean="0">
                <a:solidFill>
                  <a:srgbClr val="00B05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450850" indent="0" algn="just">
              <a:buNone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La estadística es la ciencia encargada de diseñar, recolectar y analizar la información, para establecer las características de un conjunto de individuos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u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objetos.  Para estudiar la estadística es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necesario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conocer los conceptos de Población,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marco muestral, muestra y variable </a:t>
            </a:r>
          </a:p>
          <a:p>
            <a:pPr marL="450850" indent="0">
              <a:buNone/>
            </a:pP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Población</a:t>
            </a:r>
          </a:p>
          <a:p>
            <a:pPr marL="450850" indent="0">
              <a:buNone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s-CO" sz="2400" dirty="0" smtClean="0"/>
              <a:t>                                  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marco muestral</a:t>
            </a:r>
            <a:r>
              <a:rPr lang="es-CO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" sz="2400" b="1" dirty="0" smtClean="0">
                <a:solidFill>
                  <a:srgbClr val="00B050"/>
                </a:solidFill>
              </a:rPr>
              <a:t>							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muestra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664296" cy="1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53136"/>
            <a:ext cx="21305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2657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izquierda y derecha"/>
          <p:cNvSpPr/>
          <p:nvPr/>
        </p:nvSpPr>
        <p:spPr>
          <a:xfrm rot="428538">
            <a:off x="5419600" y="5229682"/>
            <a:ext cx="1440160" cy="219831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4572000" y="4821154"/>
            <a:ext cx="864096" cy="69607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4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Cuando hacemos referencia a población, marco muestral o muestra, necesariamente no se refieren a personas también pueden ser objetos, cosas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o animales.  </a:t>
            </a:r>
          </a:p>
          <a:p>
            <a:pPr marL="0" indent="0" algn="just">
              <a:buNone/>
            </a:pP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Otra de las anotaciones que se debe hacer es que al escoger a un grupo de animales como población, tanto el marco muestral como la muestra también deben hacer referencia a estos animales.</a:t>
            </a:r>
            <a:r>
              <a:rPr lang="es-ES" dirty="0" smtClean="0"/>
              <a:t>  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Lo mismo ocurre para las personas y cosas.</a:t>
            </a:r>
          </a:p>
          <a:p>
            <a:pPr marL="0" indent="0" algn="just">
              <a:buNone/>
            </a:pP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64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CO" b="1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4.2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POBLACION</a:t>
            </a:r>
            <a:r>
              <a:rPr lang="es-CO" b="1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.</a:t>
            </a:r>
          </a:p>
          <a:p>
            <a:pPr marL="0" lvl="1" indent="0">
              <a:buNone/>
            </a:pPr>
            <a:r>
              <a:rPr lang="es-CO" b="1" dirty="0" smtClean="0">
                <a:solidFill>
                  <a:srgbClr val="00B050"/>
                </a:solidFill>
                <a:effectLst>
                  <a:glow>
                    <a:srgbClr val="000000"/>
                  </a:glow>
                  <a:outerShdw blurRad="41275" dist="20320" dir="1800000" algn="tl">
                    <a:srgbClr val="000000">
                      <a:alpha val="40000"/>
                    </a:srgbClr>
                  </a:outerShdw>
                  <a:reflection stA="0" endPos="0" fadeDir="0" sx="0" sy="0"/>
                </a:effectLst>
              </a:rPr>
              <a:t>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Es un grupo o conjunto de elementos o individuos con  unas características comunes y sobre los cuales se va a realizar un estudio. </a:t>
            </a:r>
            <a:endParaRPr lang="es-ES" sz="2400" b="1" dirty="0">
              <a:solidFill>
                <a:schemeClr val="accent3">
                  <a:lumMod val="75000"/>
                </a:schemeClr>
              </a:solidFill>
              <a:effectLst>
                <a:glow>
                  <a:srgbClr val="000000"/>
                </a:glow>
                <a:outerShdw blurRad="41275" dist="20320" dir="1800000" algn="tl">
                  <a:srgbClr val="000000">
                    <a:alpha val="40000"/>
                  </a:srgbClr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772150" cy="3457575"/>
          </a:xfrm>
          <a:prstGeom prst="flowChartPunchedTap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Ejemplo</a:t>
            </a:r>
            <a:r>
              <a:rPr lang="es-CO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363538" indent="-363538" algn="just">
              <a:buNone/>
            </a:pP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a) En </a:t>
            </a:r>
            <a:r>
              <a:rPr lang="es-CO" sz="2400" dirty="0">
                <a:solidFill>
                  <a:schemeClr val="accent3">
                    <a:lumMod val="75000"/>
                  </a:schemeClr>
                </a:solidFill>
              </a:rPr>
              <a:t>un colegio se observa los estudiantes de buen rendimiento académico y se quiere saber cuales les tienen notas altas en matemáticas.  </a:t>
            </a: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/>
          </a:p>
          <a:p>
            <a:pPr marL="0" indent="0">
              <a:buNone/>
            </a:pPr>
            <a:endParaRPr lang="es-CO" sz="2400" dirty="0" smtClean="0"/>
          </a:p>
          <a:p>
            <a:pPr marL="0" indent="0">
              <a:buNone/>
            </a:pPr>
            <a:endParaRPr lang="es-CO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O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O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En este caso </a:t>
            </a:r>
            <a:r>
              <a:rPr lang="es-CO" sz="2400" b="1" dirty="0" smtClean="0">
                <a:solidFill>
                  <a:schemeClr val="accent3">
                    <a:lumMod val="75000"/>
                  </a:schemeClr>
                </a:solidFill>
              </a:rPr>
              <a:t>la población</a:t>
            </a:r>
            <a:r>
              <a:rPr lang="es-CO" sz="2400" dirty="0" smtClean="0">
                <a:solidFill>
                  <a:schemeClr val="accent3">
                    <a:lumMod val="75000"/>
                  </a:schemeClr>
                </a:solidFill>
              </a:rPr>
              <a:t> son todos los estudiantes del colegio.</a:t>
            </a:r>
            <a:endParaRPr lang="es-E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80928"/>
            <a:ext cx="4248150" cy="2590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1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b) En el municipio de Medellín se va hacer una encuesta de cuantos niños y niñas están asistiendo a la escuela.</a:t>
            </a:r>
          </a:p>
          <a:p>
            <a:pPr marL="0" indent="0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En el ejemplo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la población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 esta dada por: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	Todos los niños del municipio de Medellín.</a:t>
            </a:r>
          </a:p>
          <a:p>
            <a:pPr marL="0" indent="0">
              <a:buNone/>
            </a:pP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endParaRPr lang="es-E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572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3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1355</Words>
  <Application>Microsoft Office PowerPoint</Application>
  <PresentationFormat>Presentación en pantalla (4:3)</PresentationFormat>
  <Paragraphs>278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Aharoni</vt:lpstr>
      <vt:lpstr>Arial</vt:lpstr>
      <vt:lpstr>Calibri</vt:lpstr>
      <vt:lpstr>Times New Roman</vt:lpstr>
      <vt:lpstr>Wingdings</vt:lpstr>
      <vt:lpstr>Tema de Office</vt:lpstr>
      <vt:lpstr>ESTADISTICA Y PROBABILIDAD</vt:lpstr>
      <vt:lpstr>Presentación de PowerPoint</vt:lpstr>
      <vt:lpstr>Presentación de PowerPoint</vt:lpstr>
      <vt:lpstr>Presentación de PowerPoint</vt:lpstr>
      <vt:lpstr>4. CONCEPTOS ESTADISTICOS</vt:lpstr>
      <vt:lpstr>Presentación de PowerPoint</vt:lpstr>
      <vt:lpstr>.</vt:lpstr>
      <vt:lpstr>.</vt:lpstr>
      <vt:lpstr>.</vt:lpstr>
      <vt:lpstr>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º</dc:creator>
  <cp:lastModifiedBy>IEARM</cp:lastModifiedBy>
  <cp:revision>95</cp:revision>
  <dcterms:created xsi:type="dcterms:W3CDTF">2017-02-06T11:37:21Z</dcterms:created>
  <dcterms:modified xsi:type="dcterms:W3CDTF">2017-03-06T16:14:01Z</dcterms:modified>
</cp:coreProperties>
</file>